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A1502"/>
    <a:srgbClr val="FF66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2918831" cy="492923"/>
          </a:xfrm>
          <a:prstGeom prst="rect">
            <a:avLst/>
          </a:prstGeom>
        </p:spPr>
        <p:txBody>
          <a:bodyPr vert="horz" lIns="90595" tIns="45294" rIns="90595" bIns="45294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80" y="7"/>
            <a:ext cx="2918831" cy="492923"/>
          </a:xfrm>
          <a:prstGeom prst="rect">
            <a:avLst/>
          </a:prstGeom>
        </p:spPr>
        <p:txBody>
          <a:bodyPr vert="horz" lIns="90595" tIns="45294" rIns="90595" bIns="45294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18F403-FF2F-4E5A-AD10-38B576A55D92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5" tIns="45294" rIns="90595" bIns="4529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695"/>
            <a:ext cx="5388610" cy="4439448"/>
          </a:xfrm>
          <a:prstGeom prst="rect">
            <a:avLst/>
          </a:prstGeom>
        </p:spPr>
        <p:txBody>
          <a:bodyPr vert="horz" lIns="90595" tIns="45294" rIns="90595" bIns="4529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371817"/>
            <a:ext cx="2918831" cy="492922"/>
          </a:xfrm>
          <a:prstGeom prst="rect">
            <a:avLst/>
          </a:prstGeom>
        </p:spPr>
        <p:txBody>
          <a:bodyPr vert="horz" lIns="90595" tIns="45294" rIns="90595" bIns="45294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80" y="9371817"/>
            <a:ext cx="2918831" cy="492922"/>
          </a:xfrm>
          <a:prstGeom prst="rect">
            <a:avLst/>
          </a:prstGeom>
        </p:spPr>
        <p:txBody>
          <a:bodyPr vert="horz" wrap="square" lIns="90595" tIns="45294" rIns="90595" bIns="452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AA6D86-AA87-4049-B6F1-D4DF0E5C73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810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D94-3169-4C86-88D3-13DCE3B77B4F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FEEAF-745A-4473-B55D-16E3174CB24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0A931-67BE-411A-89CB-CE7B1EFAB852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B700-ECEF-4C77-9D04-5C10DE04F04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412FE-4D31-4338-A004-9A280582377E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4000-9859-44FB-8EE4-953D37AAC7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F7CE-D3E3-4AA2-879D-071EA9177FFE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9C55F-0058-40F5-BFB2-6E2AB6BBF24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68DB-A886-4E1D-B9C8-4094C607A736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CFA18-05DE-40C2-AAD7-789AFE4BE5E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5AF7-30DF-4B7B-A1BE-71ABD0FAB3FC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73700-46D4-49F2-B9BE-0BD36E67B9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0AADE-01D3-4678-8563-686DE88F49C1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29DD0-E5FC-4766-A815-D01A0F45EE4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4391-68D1-4ED8-A089-D12EC798F6A1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7E078-04F4-44E8-A584-826D63F7ED7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97EE7-21AE-4056-AF87-1FB2391F40A5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B7AE9-8044-444F-8533-CDBA57D474C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5A37-1AC7-4016-B7B4-DEB74455D06F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65A30-71D3-4BAE-A054-09892E0D22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3BB5-50BB-4C27-AE35-B6AA3BE0263D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62A86-66AE-46E6-BED3-21416D3C146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1D5982-205F-401C-B1C4-2819D616AF29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7AEF6C8-EC08-40B5-A4D6-D114103A72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/>
          <p:cNvCxnSpPr/>
          <p:nvPr/>
        </p:nvCxnSpPr>
        <p:spPr>
          <a:xfrm>
            <a:off x="0" y="488504"/>
            <a:ext cx="6858000" cy="0"/>
          </a:xfrm>
          <a:prstGeom prst="line">
            <a:avLst/>
          </a:prstGeom>
          <a:ln w="50800" cmpd="dbl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-27384" y="7055189"/>
            <a:ext cx="4464496" cy="259332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76" name="テキスト ボックス 51"/>
          <p:cNvSpPr txBox="1">
            <a:spLocks noChangeArrowheads="1"/>
          </p:cNvSpPr>
          <p:nvPr/>
        </p:nvSpPr>
        <p:spPr bwMode="auto">
          <a:xfrm>
            <a:off x="260648" y="7122721"/>
            <a:ext cx="648146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100" dirty="0">
                <a:latin typeface="+mn-ea"/>
                <a:ea typeface="+mn-ea"/>
              </a:rPr>
              <a:t>　</a:t>
            </a:r>
            <a:endParaRPr lang="en-US" altLang="ja-JP" sz="1100" dirty="0">
              <a:latin typeface="+mn-ea"/>
              <a:ea typeface="+mn-ea"/>
            </a:endParaRPr>
          </a:p>
          <a:p>
            <a:pPr eaLnBrk="1" hangingPunct="1"/>
            <a:r>
              <a:rPr lang="ja-JP" altLang="en-US" sz="1600" b="1" dirty="0" smtClean="0">
                <a:latin typeface="+mn-ea"/>
              </a:rPr>
              <a:t>横浜</a:t>
            </a:r>
            <a:r>
              <a:rPr lang="ja-JP" altLang="en-US" sz="1600" b="1" dirty="0">
                <a:latin typeface="+mn-ea"/>
              </a:rPr>
              <a:t>商工</a:t>
            </a:r>
            <a:r>
              <a:rPr lang="ja-JP" altLang="en-US" sz="1600" b="1" dirty="0" smtClean="0">
                <a:latin typeface="+mn-ea"/>
              </a:rPr>
              <a:t>会議所中小</a:t>
            </a:r>
            <a:r>
              <a:rPr lang="ja-JP" altLang="en-US" sz="1600" b="1" dirty="0">
                <a:latin typeface="+mn-ea"/>
              </a:rPr>
              <a:t>企業相談部　行</a:t>
            </a:r>
            <a:r>
              <a:rPr lang="ja-JP" altLang="en-US" sz="1000" b="1" dirty="0">
                <a:latin typeface="+mn-ea"/>
              </a:rPr>
              <a:t>　</a:t>
            </a:r>
            <a:r>
              <a:rPr lang="ja-JP" altLang="en-US" sz="1000" b="1" dirty="0" smtClean="0">
                <a:latin typeface="+mn-ea"/>
              </a:rPr>
              <a:t>　　　　　　　　　</a:t>
            </a:r>
            <a:r>
              <a:rPr lang="ja-JP" altLang="en-US" sz="1600" b="1" dirty="0" smtClean="0">
                <a:latin typeface="+mn-ea"/>
                <a:ea typeface="+mn-ea"/>
              </a:rPr>
              <a:t>ＦＡＸ</a:t>
            </a:r>
            <a:r>
              <a:rPr lang="ja-JP" altLang="en-US" sz="1600" b="1" dirty="0">
                <a:latin typeface="+mn-ea"/>
                <a:ea typeface="+mn-ea"/>
              </a:rPr>
              <a:t>：０４５</a:t>
            </a:r>
            <a:r>
              <a:rPr lang="en-US" altLang="ja-JP" sz="1600" b="1" dirty="0">
                <a:latin typeface="+mn-ea"/>
                <a:ea typeface="+mn-ea"/>
              </a:rPr>
              <a:t>-</a:t>
            </a:r>
            <a:r>
              <a:rPr lang="ja-JP" altLang="en-US" sz="1600" b="1" dirty="0">
                <a:latin typeface="+mn-ea"/>
                <a:ea typeface="+mn-ea"/>
              </a:rPr>
              <a:t>６７１</a:t>
            </a:r>
            <a:r>
              <a:rPr lang="en-US" altLang="ja-JP" sz="1600" b="1" dirty="0">
                <a:latin typeface="+mn-ea"/>
                <a:ea typeface="+mn-ea"/>
              </a:rPr>
              <a:t>-</a:t>
            </a:r>
            <a:r>
              <a:rPr lang="ja-JP" altLang="en-US" sz="1600" b="1" dirty="0">
                <a:latin typeface="+mn-ea"/>
                <a:ea typeface="+mn-ea"/>
              </a:rPr>
              <a:t>７４９６</a:t>
            </a:r>
            <a:r>
              <a:rPr lang="en-US" altLang="ja-JP" sz="1600" b="1" dirty="0">
                <a:latin typeface="+mn-ea"/>
                <a:ea typeface="+mn-ea"/>
              </a:rPr>
              <a:t> </a:t>
            </a:r>
            <a:endParaRPr lang="en-US" altLang="ja-JP" sz="1600" dirty="0">
              <a:latin typeface="+mn-ea"/>
              <a:ea typeface="+mn-ea"/>
            </a:endParaRP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06190"/>
              </p:ext>
            </p:extLst>
          </p:nvPr>
        </p:nvGraphicFramePr>
        <p:xfrm>
          <a:off x="135235" y="7624797"/>
          <a:ext cx="6534125" cy="1792699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3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48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6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会社名／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事業所名</a:t>
                      </a:r>
                    </a:p>
                  </a:txBody>
                  <a:tcPr marL="62865" marR="6286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   所在地　　　　　　　　　　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TEL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 個別相談　　　　　希望する　　　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　　　希望しない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参加者氏名</a:t>
                      </a:r>
                    </a:p>
                  </a:txBody>
                  <a:tcPr marL="62865" marR="6286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部署／役職：</a:t>
                      </a: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参加者氏名</a:t>
                      </a:r>
                    </a:p>
                  </a:txBody>
                  <a:tcPr marL="62865" marR="6286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Times New Roman" pitchFamily="18" charset="0"/>
                      </a:endParaRPr>
                    </a:p>
                  </a:txBody>
                  <a:tcPr marL="62865" marR="6286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Times New Roman" pitchFamily="18" charset="0"/>
                        </a:rPr>
                        <a:t>部署／役職：</a:t>
                      </a:r>
                    </a:p>
                  </a:txBody>
                  <a:tcPr marL="62865" marR="62865" marT="0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" name="正方形/長方形 39"/>
          <p:cNvSpPr/>
          <p:nvPr/>
        </p:nvSpPr>
        <p:spPr bwMode="auto">
          <a:xfrm>
            <a:off x="845792" y="2564398"/>
            <a:ext cx="5766790" cy="449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ts val="100"/>
              </a:lnSpc>
              <a:defRPr/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１１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１５</a:t>
            </a:r>
            <a:r>
              <a:rPr lang="ja-JP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（金）午後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（受付開始：午後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時３０分～）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神奈川中小企業センター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多目的ホール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（横浜市中区尾上町５－８０）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</a:p>
          <a:p>
            <a:pPr eaLnBrk="1" hangingPunct="1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第一部：午後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~4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２０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①働き方改革に取り組む際の実務上のポイント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・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協定締結にあたっての留意点及び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協定届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新様式）の記載方法について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・年次有給休暇の時季指定義務について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・労働時間の状況把握について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・改正後のパートタイム・有期雇用労働法で求められる企業の対応について　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中小企業の対応事例について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神奈川県の取り組みについて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（第二部：午後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~5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時）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個別相談会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①神奈川労働局 横浜南労働基準監督署 署長　 古屋　　強　氏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　     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〃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雇用環境・均等部指導課 指導課長   黒沢　　武　氏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②神奈川働き方改革推進支援センター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特定社会保険労務士　 小澤　悦子　氏　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③神奈川県産業労働局労働部雇用労政課労政グループリーダー　牧　洋樹　氏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下記参加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申込書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必要事項を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記入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のうえ、切り取らずに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ＦＡＸ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045-671-7496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にて    　  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みください。個別相談は、該当する箇所に丸印を囲んで下さい。予約状況によっては、      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別の日時で対応させていただきますので、あらかじめご了承ください                               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受講票は、送付いたしません。定員（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名）に達した場合のみ、当所より電話にて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ご連絡 いたします。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主催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zh-CN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横浜商工会議所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中小企業相談部　担当：渡辺、岩橋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TEL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045-671-7463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183544" y="2564398"/>
            <a:ext cx="661673" cy="43592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 eaLnBrk="1" hangingPunct="1">
              <a:lnSpc>
                <a:spcPts val="300"/>
              </a:lnSpc>
              <a:spcBef>
                <a:spcPts val="0"/>
              </a:spcBef>
              <a:defRPr/>
            </a:pPr>
            <a:endParaRPr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>
            <a:spLocks/>
          </p:cNvSpPr>
          <p:nvPr/>
        </p:nvSpPr>
        <p:spPr>
          <a:xfrm>
            <a:off x="70087" y="436643"/>
            <a:ext cx="6743289" cy="915957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ctr" anchorCtr="0">
            <a:no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b="1" spc="300" dirty="0" smtClean="0">
                <a:latin typeface="ＭＳ Ｐゴシック" panose="020B0600070205080204" pitchFamily="50" charset="-128"/>
                <a:cs typeface="Meiryo UI" panose="020B0604030504040204" pitchFamily="50" charset="-128"/>
              </a:rPr>
              <a:t>平</a:t>
            </a:r>
            <a:endParaRPr lang="en-US" altLang="ja-JP" sz="1100" b="1" spc="300" dirty="0" smtClean="0"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spc="300" dirty="0" smtClean="0">
                <a:latin typeface="ＭＳ Ｐゴシック" panose="020B060007020508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2800" b="1" spc="300" dirty="0" smtClean="0">
                <a:latin typeface="ＭＳ Ｐゴシック" panose="020B0600070205080204" pitchFamily="50" charset="-128"/>
                <a:cs typeface="Meiryo UI" panose="020B0604030504040204" pitchFamily="50" charset="-128"/>
              </a:rPr>
              <a:t>中小企業働き方改革セミナー</a:t>
            </a:r>
            <a:endParaRPr lang="en-US" altLang="ja-JP" sz="2800" b="1" spc="300" dirty="0"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spc="300" dirty="0" smtClean="0">
                <a:latin typeface="ＭＳ Ｐゴシック" panose="020B0600070205080204" pitchFamily="50" charset="-128"/>
                <a:cs typeface="Meiryo UI" panose="020B0604030504040204" pitchFamily="50" charset="-128"/>
              </a:rPr>
              <a:t>　　　　　　　　</a:t>
            </a:r>
            <a:endParaRPr lang="en-US" altLang="ja-JP" sz="900" spc="300" dirty="0" smtClean="0"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spc="300" dirty="0">
                <a:latin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spc="300" dirty="0" smtClean="0">
                <a:latin typeface="ＭＳ Ｐゴシック" panose="020B060007020508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900" spc="300" dirty="0" smtClean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共催 ： 厚生労働省神奈川労働局・神奈川県・神奈川働き方改革推進支援センター</a:t>
            </a:r>
            <a:endParaRPr lang="en-US" altLang="ja-JP" sz="900" spc="300" dirty="0" smtClean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spc="3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spc="300" dirty="0" smtClean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　　協力 ： </a:t>
            </a:r>
            <a:r>
              <a:rPr lang="ja-JP" altLang="en-US" sz="1050" spc="300" dirty="0" smtClean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横浜</a:t>
            </a:r>
            <a:r>
              <a:rPr lang="ja-JP" altLang="en-US" sz="1050" spc="300" dirty="0">
                <a:solidFill>
                  <a:schemeClr val="accent2">
                    <a:lumMod val="75000"/>
                  </a:schemeClr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商工会議所中小企業委員会</a:t>
            </a:r>
            <a:endParaRPr lang="en-US" altLang="ja-JP" sz="1050" spc="300" dirty="0" smtClean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endParaRPr lang="en-US" altLang="ja-JP" sz="1050" b="1" spc="300" dirty="0">
              <a:solidFill>
                <a:schemeClr val="accent2">
                  <a:lumMod val="75000"/>
                </a:schemeClr>
              </a:solidFill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endParaRPr lang="en-US" altLang="ja-JP" sz="1000" b="1" spc="300" dirty="0"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225" y="1501809"/>
            <a:ext cx="668554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6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当所では、国・神奈川県などとともに、中小企業の働き方改革の取組みを支援するためのセミナーを下記のとおり開催することとなりま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本セミナー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２０２０年４月から導入される中小企業に対する時間外労働の上限規制など、実務上押さえておくべきポイントについて、わかりやすくご説明すると共に、中小企業の対応事例並びに神奈川県の取り組みについて、ご紹介させていただきますので、奮ってご参加ください。　　　　　　　　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なお、セミナー終了後、個別相談会も開催します。ご希望の方は、お早めにお申込みください。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51"/>
          <p:cNvSpPr txBox="1">
            <a:spLocks noChangeArrowheads="1"/>
          </p:cNvSpPr>
          <p:nvPr/>
        </p:nvSpPr>
        <p:spPr bwMode="auto">
          <a:xfrm>
            <a:off x="70087" y="9239363"/>
            <a:ext cx="6743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eaLnBrk="1" hangingPunct="1">
              <a:defRPr/>
            </a:pPr>
            <a:r>
              <a:rPr lang="ja-JP" altLang="en-US" sz="900" dirty="0" smtClean="0"/>
              <a:t>　</a:t>
            </a:r>
            <a:endParaRPr lang="en-US" altLang="ja-JP" sz="900" dirty="0"/>
          </a:p>
          <a:p>
            <a:pPr marL="85725" indent="-85725" eaLnBrk="1" hangingPunct="1">
              <a:defRPr/>
            </a:pPr>
            <a:r>
              <a:rPr lang="ja-JP" altLang="ja-JP" sz="900" dirty="0" smtClean="0"/>
              <a:t>※</a:t>
            </a:r>
            <a:r>
              <a:rPr lang="ja-JP" altLang="ja-JP" sz="900" dirty="0"/>
              <a:t>ご記入頂きました情報は本事業運営で利用するほか、当所からの各種連絡、情報提供のために利用することがあります。　　　　　　　　　　　</a:t>
            </a:r>
            <a:endParaRPr lang="en-US" altLang="ja-JP" sz="900" dirty="0">
              <a:latin typeface="+mn-ea"/>
              <a:ea typeface="+mn-ea"/>
            </a:endParaRPr>
          </a:p>
        </p:txBody>
      </p:sp>
      <p:sp>
        <p:nvSpPr>
          <p:cNvPr id="18" name="テキスト ボックス 51"/>
          <p:cNvSpPr txBox="1">
            <a:spLocks noChangeArrowheads="1"/>
          </p:cNvSpPr>
          <p:nvPr/>
        </p:nvSpPr>
        <p:spPr bwMode="auto">
          <a:xfrm>
            <a:off x="272511" y="6757014"/>
            <a:ext cx="6340071" cy="8771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ja-JP" altLang="en-US" sz="1000" dirty="0" smtClean="0">
                <a:latin typeface="+mn-ea"/>
                <a:ea typeface="+mn-ea"/>
              </a:rPr>
              <a:t>　　　　　　　</a:t>
            </a:r>
            <a:r>
              <a:rPr lang="ja-JP" altLang="en-US" sz="800" b="1" u="sng" dirty="0" smtClean="0">
                <a:latin typeface="+mn-ea"/>
                <a:ea typeface="+mn-ea"/>
              </a:rPr>
              <a:t>　</a:t>
            </a:r>
            <a:r>
              <a:rPr lang="ja-JP" altLang="en-US" sz="800" u="sng" dirty="0" smtClean="0">
                <a:latin typeface="+mn-ea"/>
                <a:ea typeface="+mn-ea"/>
              </a:rPr>
              <a:t>　　　　　　　　　　　　　　　　　　　　　　　　　　　　　　　　</a:t>
            </a:r>
            <a:r>
              <a:rPr lang="ja-JP" altLang="en-US" sz="800" b="1" dirty="0" smtClean="0">
                <a:latin typeface="+mn-ea"/>
                <a:ea typeface="+mn-ea"/>
              </a:rPr>
              <a:t>　　　　　　　　　　　　　　　　　　　　　　　　　　　　　　　　　　　　　　　　　　　　　</a:t>
            </a:r>
            <a:endParaRPr lang="en-US" altLang="ja-JP" sz="800" b="1" dirty="0" smtClean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200" b="1" dirty="0" smtClean="0">
                <a:latin typeface="+mn-ea"/>
                <a:ea typeface="+mn-ea"/>
              </a:rPr>
              <a:t>　　　　　　　　　　　　　　　＜中小企業働き方改革セミナー</a:t>
            </a:r>
            <a:r>
              <a:rPr lang="ja-JP" altLang="ja-JP" sz="1200" b="1" dirty="0" smtClean="0">
                <a:latin typeface="+mn-ea"/>
                <a:ea typeface="+mn-ea"/>
              </a:rPr>
              <a:t>参加申込書</a:t>
            </a:r>
            <a:r>
              <a:rPr lang="ja-JP" altLang="en-US" sz="1200" b="1" dirty="0" smtClean="0">
                <a:latin typeface="+mn-ea"/>
                <a:ea typeface="+mn-ea"/>
              </a:rPr>
              <a:t>＞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</a:pPr>
            <a:endParaRPr lang="en-US" altLang="ja-JP" sz="1200" b="1" dirty="0">
              <a:latin typeface="+mn-ea"/>
              <a:ea typeface="+mn-e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4710" y="115791"/>
            <a:ext cx="866018" cy="732753"/>
          </a:xfrm>
          <a:prstGeom prst="roundRect">
            <a:avLst>
              <a:gd name="adj" fmla="val 23749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kumimoji="1" lang="ja-JP" altLang="en-US" sz="1600" b="1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受講料</a:t>
            </a:r>
            <a:endParaRPr kumimoji="1" lang="en-US" altLang="ja-JP" sz="1600" b="1" i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b="1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0" y="1424608"/>
            <a:ext cx="6840438" cy="0"/>
          </a:xfrm>
          <a:prstGeom prst="line">
            <a:avLst/>
          </a:prstGeom>
          <a:ln w="50800" cmpd="dbl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ホームベース 23"/>
          <p:cNvSpPr/>
          <p:nvPr/>
        </p:nvSpPr>
        <p:spPr>
          <a:xfrm>
            <a:off x="202412" y="2581578"/>
            <a:ext cx="725176" cy="283190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endParaRPr kumimoji="1" lang="ja-JP" altLang="en-US" sz="12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192857" y="2952309"/>
            <a:ext cx="725176" cy="288032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　場</a:t>
            </a:r>
            <a:endParaRPr kumimoji="1" lang="ja-JP" altLang="en-US" sz="12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192857" y="3434755"/>
            <a:ext cx="725176" cy="294109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　容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92857" y="5232631"/>
            <a:ext cx="723485" cy="360040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講師名</a:t>
            </a:r>
            <a:endParaRPr kumimoji="1" lang="ja-JP" altLang="en-US" sz="12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ホームベース 31"/>
          <p:cNvSpPr/>
          <p:nvPr/>
        </p:nvSpPr>
        <p:spPr>
          <a:xfrm>
            <a:off x="195882" y="6033120"/>
            <a:ext cx="695590" cy="504056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</a:t>
            </a:r>
            <a:endParaRPr kumimoji="1" lang="ja-JP" altLang="en-US" sz="12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168437" y="6757014"/>
            <a:ext cx="723035" cy="298174"/>
          </a:xfrm>
          <a:prstGeom prst="homePlate">
            <a:avLst>
              <a:gd name="adj" fmla="val 2145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8437" y="2564398"/>
            <a:ext cx="6476504" cy="4498336"/>
          </a:xfrm>
          <a:prstGeom prst="rect">
            <a:avLst/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usr2100385\Desktop\営業1部\LINE\LINE@\補助金\補助金3次\チラシ\header_logo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2" y="43520"/>
            <a:ext cx="2707391" cy="40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図 7">
            <a:extLst>
              <a:ext uri="{FF2B5EF4-FFF2-40B4-BE49-F238E27FC236}">
                <a16:creationId xmlns="" xmlns:a16="http://schemas.microsoft.com/office/drawing/2014/main" id="{A7550C94-BED4-40A9-B785-C9854CA5D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213" y="476957"/>
            <a:ext cx="103822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ln w="3175"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algn="just">
          <a:lnSpc>
            <a:spcPts val="1200"/>
          </a:lnSpc>
          <a:spcAft>
            <a:spcPts val="0"/>
          </a:spcAft>
          <a:defRPr kumimoji="0" sz="10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12061</TotalTime>
  <Words>90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tosho</dc:creator>
  <cp:lastModifiedBy>ycci</cp:lastModifiedBy>
  <cp:revision>685</cp:revision>
  <cp:lastPrinted>2019-09-13T05:39:02Z</cp:lastPrinted>
  <dcterms:created xsi:type="dcterms:W3CDTF">2010-08-17T04:51:37Z</dcterms:created>
  <dcterms:modified xsi:type="dcterms:W3CDTF">2019-10-03T04:32:38Z</dcterms:modified>
</cp:coreProperties>
</file>