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906000" type="A4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CC0000"/>
    <a:srgbClr val="CA1502"/>
    <a:srgbClr val="FF6600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1236" y="-7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6" y="7"/>
            <a:ext cx="2918831" cy="492923"/>
          </a:xfrm>
          <a:prstGeom prst="rect">
            <a:avLst/>
          </a:prstGeom>
        </p:spPr>
        <p:txBody>
          <a:bodyPr vert="horz" lIns="90595" tIns="45294" rIns="90595" bIns="45294" rtlCol="0"/>
          <a:lstStyle>
            <a:lvl1pPr algn="l" eaLnBrk="1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5380" y="7"/>
            <a:ext cx="2918831" cy="492923"/>
          </a:xfrm>
          <a:prstGeom prst="rect">
            <a:avLst/>
          </a:prstGeom>
        </p:spPr>
        <p:txBody>
          <a:bodyPr vert="horz" lIns="90595" tIns="45294" rIns="90595" bIns="45294" rtlCol="0"/>
          <a:lstStyle>
            <a:lvl1pPr algn="r" eaLnBrk="1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8A18F403-FF2F-4E5A-AD10-38B576A55D92}" type="datetimeFigureOut">
              <a:rPr lang="ja-JP" altLang="en-US"/>
              <a:pPr>
                <a:defRPr/>
              </a:pPr>
              <a:t>2019/10/3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89150" y="741363"/>
            <a:ext cx="2557463" cy="3697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95" tIns="45294" rIns="90595" bIns="45294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577" y="4686695"/>
            <a:ext cx="5388610" cy="4439448"/>
          </a:xfrm>
          <a:prstGeom prst="rect">
            <a:avLst/>
          </a:prstGeom>
        </p:spPr>
        <p:txBody>
          <a:bodyPr vert="horz" lIns="90595" tIns="45294" rIns="90595" bIns="45294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6" y="9371817"/>
            <a:ext cx="2918831" cy="492922"/>
          </a:xfrm>
          <a:prstGeom prst="rect">
            <a:avLst/>
          </a:prstGeom>
        </p:spPr>
        <p:txBody>
          <a:bodyPr vert="horz" lIns="90595" tIns="45294" rIns="90595" bIns="45294" rtlCol="0" anchor="b"/>
          <a:lstStyle>
            <a:lvl1pPr algn="l" eaLnBrk="1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5380" y="9371817"/>
            <a:ext cx="2918831" cy="492922"/>
          </a:xfrm>
          <a:prstGeom prst="rect">
            <a:avLst/>
          </a:prstGeom>
        </p:spPr>
        <p:txBody>
          <a:bodyPr vert="horz" wrap="square" lIns="90595" tIns="45294" rIns="90595" bIns="4529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3BAA6D86-AA87-4049-B6F1-D4DF0E5C73B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381048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83D94-3169-4C86-88D3-13DCE3B77B4F}" type="datetimeFigureOut">
              <a:rPr lang="ja-JP" altLang="en-US"/>
              <a:pPr>
                <a:defRPr/>
              </a:pPr>
              <a:t>2019/10/3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2FEEAF-745A-4473-B55D-16E3174CB24C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60A931-67BE-411A-89CB-CE7B1EFAB852}" type="datetimeFigureOut">
              <a:rPr lang="ja-JP" altLang="en-US"/>
              <a:pPr>
                <a:defRPr/>
              </a:pPr>
              <a:t>2019/10/3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94B700-ECEF-4C77-9D04-5C10DE04F043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2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3412FE-4D31-4338-A004-9A280582377E}" type="datetimeFigureOut">
              <a:rPr lang="ja-JP" altLang="en-US"/>
              <a:pPr>
                <a:defRPr/>
              </a:pPr>
              <a:t>2019/10/3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074000-9859-44FB-8EE4-953D37AAC72B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4EF7CE-D3E3-4AA2-879D-071EA9177FFE}" type="datetimeFigureOut">
              <a:rPr lang="ja-JP" altLang="en-US"/>
              <a:pPr>
                <a:defRPr/>
              </a:pPr>
              <a:t>2019/10/3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39C55F-0058-40F5-BFB2-6E2AB6BBF246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1E68DB-A886-4E1D-B9C8-4094C607A736}" type="datetimeFigureOut">
              <a:rPr lang="ja-JP" altLang="en-US"/>
              <a:pPr>
                <a:defRPr/>
              </a:pPr>
              <a:t>2019/10/3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7CFA18-05DE-40C2-AAD7-789AFE4BE5E5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395AF7-30DF-4B7B-A1BE-71ABD0FAB3FC}" type="datetimeFigureOut">
              <a:rPr lang="ja-JP" altLang="en-US"/>
              <a:pPr>
                <a:defRPr/>
              </a:pPr>
              <a:t>2019/10/3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973700-46D4-49F2-B9BE-0BD36E67B90C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90AADE-01D3-4678-8563-686DE88F49C1}" type="datetimeFigureOut">
              <a:rPr lang="ja-JP" altLang="en-US"/>
              <a:pPr>
                <a:defRPr/>
              </a:pPr>
              <a:t>2019/10/3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229DD0-E5FC-4766-A815-D01A0F45EE42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C84391-68D1-4ED8-A089-D12EC798F6A1}" type="datetimeFigureOut">
              <a:rPr lang="ja-JP" altLang="en-US"/>
              <a:pPr>
                <a:defRPr/>
              </a:pPr>
              <a:t>2019/10/3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77E078-04F4-44E8-A584-826D63F7ED77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97EE7-21AE-4056-AF87-1FB2391F40A5}" type="datetimeFigureOut">
              <a:rPr lang="ja-JP" altLang="en-US"/>
              <a:pPr>
                <a:defRPr/>
              </a:pPr>
              <a:t>2019/10/3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2B7AE9-8044-444F-8533-CDBA57D474C8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835A37-1AC7-4016-B7B4-DEB74455D06F}" type="datetimeFigureOut">
              <a:rPr lang="ja-JP" altLang="en-US"/>
              <a:pPr>
                <a:defRPr/>
              </a:pPr>
              <a:t>2019/10/3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265A30-71D3-4BAE-A054-09892E0D2217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D63BB5-50BB-4C27-AE35-B6AA3BE0263D}" type="datetimeFigureOut">
              <a:rPr lang="ja-JP" altLang="en-US"/>
              <a:pPr>
                <a:defRPr/>
              </a:pPr>
              <a:t>2019/10/3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762A86-66AE-46E6-BED3-21416D3C146E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301D5982-205F-401C-B1C4-2819D616AF29}" type="datetimeFigureOut">
              <a:rPr lang="ja-JP" altLang="en-US"/>
              <a:pPr>
                <a:defRPr/>
              </a:pPr>
              <a:t>2019/10/3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77AEF6C8-EC08-40B5-A4D6-D114103A7216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直線コネクタ 9"/>
          <p:cNvCxnSpPr/>
          <p:nvPr/>
        </p:nvCxnSpPr>
        <p:spPr>
          <a:xfrm>
            <a:off x="0" y="488504"/>
            <a:ext cx="6858000" cy="0"/>
          </a:xfrm>
          <a:prstGeom prst="line">
            <a:avLst/>
          </a:prstGeom>
          <a:ln w="50800" cmpd="dbl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正方形/長方形 27"/>
          <p:cNvSpPr/>
          <p:nvPr/>
        </p:nvSpPr>
        <p:spPr bwMode="auto">
          <a:xfrm>
            <a:off x="-27384" y="7055189"/>
            <a:ext cx="4464496" cy="259332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 sz="10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3076" name="テキスト ボックス 51"/>
          <p:cNvSpPr txBox="1">
            <a:spLocks noChangeArrowheads="1"/>
          </p:cNvSpPr>
          <p:nvPr/>
        </p:nvSpPr>
        <p:spPr bwMode="auto">
          <a:xfrm>
            <a:off x="260648" y="7122721"/>
            <a:ext cx="6481465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ja-JP" altLang="en-US" sz="1100" dirty="0">
                <a:latin typeface="+mn-ea"/>
                <a:ea typeface="+mn-ea"/>
              </a:rPr>
              <a:t>　</a:t>
            </a:r>
            <a:endParaRPr lang="en-US" altLang="ja-JP" sz="1100" dirty="0">
              <a:latin typeface="+mn-ea"/>
              <a:ea typeface="+mn-ea"/>
            </a:endParaRPr>
          </a:p>
          <a:p>
            <a:pPr eaLnBrk="1" hangingPunct="1"/>
            <a:r>
              <a:rPr lang="ja-JP" altLang="en-US" sz="1600" b="1" dirty="0" smtClean="0">
                <a:latin typeface="+mn-ea"/>
              </a:rPr>
              <a:t>横浜</a:t>
            </a:r>
            <a:r>
              <a:rPr lang="ja-JP" altLang="en-US" sz="1600" b="1" dirty="0">
                <a:latin typeface="+mn-ea"/>
              </a:rPr>
              <a:t>商工</a:t>
            </a:r>
            <a:r>
              <a:rPr lang="ja-JP" altLang="en-US" sz="1600" b="1" dirty="0" smtClean="0">
                <a:latin typeface="+mn-ea"/>
              </a:rPr>
              <a:t>会議所中小</a:t>
            </a:r>
            <a:r>
              <a:rPr lang="ja-JP" altLang="en-US" sz="1600" b="1" dirty="0">
                <a:latin typeface="+mn-ea"/>
              </a:rPr>
              <a:t>企業相談部　行</a:t>
            </a:r>
            <a:r>
              <a:rPr lang="ja-JP" altLang="en-US" sz="1000" b="1" dirty="0">
                <a:latin typeface="+mn-ea"/>
              </a:rPr>
              <a:t>　</a:t>
            </a:r>
            <a:r>
              <a:rPr lang="ja-JP" altLang="en-US" sz="1000" b="1" dirty="0" smtClean="0">
                <a:latin typeface="+mn-ea"/>
              </a:rPr>
              <a:t>　　　　　　　　　</a:t>
            </a:r>
            <a:r>
              <a:rPr lang="ja-JP" altLang="en-US" sz="1600" b="1" dirty="0" smtClean="0">
                <a:latin typeface="+mn-ea"/>
                <a:ea typeface="+mn-ea"/>
              </a:rPr>
              <a:t>ＦＡＸ</a:t>
            </a:r>
            <a:r>
              <a:rPr lang="ja-JP" altLang="en-US" sz="1600" b="1" dirty="0">
                <a:latin typeface="+mn-ea"/>
                <a:ea typeface="+mn-ea"/>
              </a:rPr>
              <a:t>：０４５</a:t>
            </a:r>
            <a:r>
              <a:rPr lang="en-US" altLang="ja-JP" sz="1600" b="1" dirty="0">
                <a:latin typeface="+mn-ea"/>
                <a:ea typeface="+mn-ea"/>
              </a:rPr>
              <a:t>-</a:t>
            </a:r>
            <a:r>
              <a:rPr lang="ja-JP" altLang="en-US" sz="1600" b="1" dirty="0">
                <a:latin typeface="+mn-ea"/>
                <a:ea typeface="+mn-ea"/>
              </a:rPr>
              <a:t>６７１</a:t>
            </a:r>
            <a:r>
              <a:rPr lang="en-US" altLang="ja-JP" sz="1600" b="1" dirty="0">
                <a:latin typeface="+mn-ea"/>
                <a:ea typeface="+mn-ea"/>
              </a:rPr>
              <a:t>-</a:t>
            </a:r>
            <a:r>
              <a:rPr lang="ja-JP" altLang="en-US" sz="1600" b="1" dirty="0">
                <a:latin typeface="+mn-ea"/>
                <a:ea typeface="+mn-ea"/>
              </a:rPr>
              <a:t>７４９６</a:t>
            </a:r>
            <a:r>
              <a:rPr lang="en-US" altLang="ja-JP" sz="1600" b="1" dirty="0">
                <a:latin typeface="+mn-ea"/>
                <a:ea typeface="+mn-ea"/>
              </a:rPr>
              <a:t> </a:t>
            </a:r>
            <a:endParaRPr lang="en-US" altLang="ja-JP" sz="1600" dirty="0">
              <a:latin typeface="+mn-ea"/>
              <a:ea typeface="+mn-ea"/>
            </a:endParaRPr>
          </a:p>
        </p:txBody>
      </p:sp>
      <p:graphicFrame>
        <p:nvGraphicFramePr>
          <p:cNvPr id="14377" name="Group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1806190"/>
              </p:ext>
            </p:extLst>
          </p:nvPr>
        </p:nvGraphicFramePr>
        <p:xfrm>
          <a:off x="135235" y="7624797"/>
          <a:ext cx="6534125" cy="1792699"/>
        </p:xfrm>
        <a:graphic>
          <a:graphicData uri="http://schemas.openxmlformats.org/drawingml/2006/table">
            <a:tbl>
              <a:tblPr/>
              <a:tblGrid>
                <a:gridCol w="79208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9384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54818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9655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itchFamily="50" charset="-128"/>
                          <a:ea typeface="メイリオ" pitchFamily="50" charset="-128"/>
                          <a:cs typeface="Times New Roman" pitchFamily="18" charset="0"/>
                        </a:rPr>
                        <a:t>会社名／</a:t>
                      </a:r>
                      <a:endParaRPr kumimoji="0" lang="en-US" altLang="ja-JP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itchFamily="50" charset="-128"/>
                        <a:ea typeface="メイリオ" pitchFamily="50" charset="-128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itchFamily="50" charset="-128"/>
                          <a:ea typeface="メイリオ" pitchFamily="50" charset="-128"/>
                          <a:cs typeface="Times New Roman" pitchFamily="18" charset="0"/>
                        </a:rPr>
                        <a:t>事業所名</a:t>
                      </a:r>
                    </a:p>
                  </a:txBody>
                  <a:tcPr marL="62865" marR="62865" marT="0" marB="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itchFamily="50" charset="-128"/>
                          <a:ea typeface="メイリオ" pitchFamily="50" charset="-128"/>
                          <a:cs typeface="Times New Roman" pitchFamily="18" charset="0"/>
                        </a:rPr>
                        <a:t>   所在地　　　　　　　　　　</a:t>
                      </a:r>
                      <a:endParaRPr kumimoji="0" lang="en-US" altLang="ja-JP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itchFamily="50" charset="-128"/>
                        <a:ea typeface="メイリオ" pitchFamily="50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itchFamily="50" charset="-128"/>
                          <a:ea typeface="メイリオ" pitchFamily="50" charset="-128"/>
                          <a:cs typeface="Times New Roman" pitchFamily="18" charset="0"/>
                        </a:rPr>
                        <a:t>TEL</a:t>
                      </a:r>
                      <a:endParaRPr kumimoji="0" lang="ja-JP" altLang="ja-JP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itchFamily="50" charset="-128"/>
                        <a:ea typeface="メイリオ" pitchFamily="50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itchFamily="50" charset="-128"/>
                        <a:ea typeface="メイリオ" pitchFamily="50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itchFamily="50" charset="-128"/>
                          <a:ea typeface="メイリオ" pitchFamily="50" charset="-128"/>
                          <a:cs typeface="Times New Roman" pitchFamily="18" charset="0"/>
                        </a:rPr>
                        <a:t> 個別相談　　　　　希望する　　　</a:t>
                      </a:r>
                      <a:r>
                        <a:rPr kumimoji="0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itchFamily="50" charset="-128"/>
                          <a:ea typeface="メイリオ" pitchFamily="50" charset="-128"/>
                          <a:cs typeface="Times New Roman" pitchFamily="18" charset="0"/>
                        </a:rPr>
                        <a:t>/</a:t>
                      </a:r>
                      <a:r>
                        <a:rPr kumimoji="0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itchFamily="50" charset="-128"/>
                          <a:ea typeface="メイリオ" pitchFamily="50" charset="-128"/>
                          <a:cs typeface="Times New Roman" pitchFamily="18" charset="0"/>
                        </a:rPr>
                        <a:t>　　　希望しない</a:t>
                      </a:r>
                      <a:endParaRPr kumimoji="0" lang="en-US" altLang="ja-JP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itchFamily="50" charset="-128"/>
                        <a:ea typeface="メイリオ" pitchFamily="50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itchFamily="50" charset="-128"/>
                          <a:ea typeface="メイリオ" pitchFamily="50" charset="-128"/>
                          <a:cs typeface="Times New Roman" pitchFamily="18" charset="0"/>
                        </a:rPr>
                        <a:t>参加者氏名</a:t>
                      </a:r>
                    </a:p>
                  </a:txBody>
                  <a:tcPr marL="62865" marR="62865" marT="0" marB="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itchFamily="50" charset="-128"/>
                        <a:ea typeface="メイリオ" pitchFamily="50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itchFamily="50" charset="-128"/>
                          <a:ea typeface="メイリオ" pitchFamily="50" charset="-128"/>
                          <a:cs typeface="Times New Roman" pitchFamily="18" charset="0"/>
                        </a:rPr>
                        <a:t>部署／役職：</a:t>
                      </a: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itchFamily="50" charset="-128"/>
                          <a:ea typeface="メイリオ" pitchFamily="50" charset="-128"/>
                          <a:cs typeface="Times New Roman" pitchFamily="18" charset="0"/>
                        </a:rPr>
                        <a:t>参加者氏名</a:t>
                      </a:r>
                    </a:p>
                  </a:txBody>
                  <a:tcPr marL="62865" marR="62865" marT="0" marB="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itchFamily="50" charset="-128"/>
                        <a:ea typeface="メイリオ" pitchFamily="50" charset="-128"/>
                        <a:cs typeface="Times New Roman" pitchFamily="18" charset="0"/>
                      </a:endParaRPr>
                    </a:p>
                  </a:txBody>
                  <a:tcPr marL="62865" marR="62865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itchFamily="50" charset="-128"/>
                          <a:ea typeface="メイリオ" pitchFamily="50" charset="-128"/>
                          <a:cs typeface="Times New Roman" pitchFamily="18" charset="0"/>
                        </a:rPr>
                        <a:t>部署／役職：</a:t>
                      </a:r>
                    </a:p>
                  </a:txBody>
                  <a:tcPr marL="62865" marR="62865" marT="0" marB="0" anchor="ctr" horzOverflow="overflow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0" name="正方形/長方形 39"/>
          <p:cNvSpPr/>
          <p:nvPr/>
        </p:nvSpPr>
        <p:spPr bwMode="auto">
          <a:xfrm>
            <a:off x="845792" y="2564398"/>
            <a:ext cx="5766790" cy="44907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lnSpc>
                <a:spcPts val="100"/>
              </a:lnSpc>
              <a:defRPr/>
            </a:pPr>
            <a:endParaRPr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defRPr/>
            </a:pPr>
            <a:r>
              <a:rPr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</a:t>
            </a:r>
            <a:r>
              <a:rPr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令和元</a:t>
            </a:r>
            <a:r>
              <a:rPr lang="ja-JP" altLang="ja-JP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１１</a:t>
            </a:r>
            <a:r>
              <a:rPr lang="ja-JP" altLang="ja-JP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１５</a:t>
            </a:r>
            <a:r>
              <a:rPr lang="ja-JP" altLang="ja-JP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r>
              <a:rPr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（金）午後</a:t>
            </a:r>
            <a:r>
              <a:rPr lang="en-US" altLang="ja-JP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時</a:t>
            </a:r>
            <a:r>
              <a:rPr lang="en-US" altLang="ja-JP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~</a:t>
            </a:r>
            <a:r>
              <a:rPr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（受付開始：午後</a:t>
            </a:r>
            <a:r>
              <a:rPr lang="en-US" altLang="ja-JP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時３０分～）</a:t>
            </a:r>
            <a:endParaRPr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defRPr/>
            </a:pPr>
            <a:endParaRPr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defRPr/>
            </a:pPr>
            <a:r>
              <a:rPr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神奈川中小企業センター</a:t>
            </a:r>
            <a:r>
              <a:rPr lang="en-US" altLang="ja-JP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14</a:t>
            </a:r>
            <a:r>
              <a:rPr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階</a:t>
            </a:r>
            <a:r>
              <a:rPr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多目的ホール</a:t>
            </a:r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（横浜市中区尾上町５－８０）</a:t>
            </a:r>
            <a:endParaRPr lang="en-US" altLang="ja-JP" sz="11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defRPr/>
            </a:pPr>
            <a:r>
              <a:rPr lang="en-US" altLang="ja-JP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 </a:t>
            </a:r>
          </a:p>
          <a:p>
            <a:pPr eaLnBrk="1" hangingPunct="1">
              <a:defRPr/>
            </a:pP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(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第一部：午後</a:t>
            </a:r>
            <a:r>
              <a:rPr lang="en-US" altLang="ja-JP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時</a:t>
            </a:r>
            <a:r>
              <a:rPr lang="en-US" altLang="ja-JP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~4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時</a:t>
            </a: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２０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分）</a:t>
            </a:r>
            <a:endParaRPr lang="en-US" altLang="ja-JP" sz="10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defRPr/>
            </a:pPr>
            <a:r>
              <a:rPr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①働き方改革に取り組む際の実務上のポイント</a:t>
            </a:r>
            <a:endParaRPr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defRPr/>
            </a:pPr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　・</a:t>
            </a:r>
            <a:r>
              <a:rPr lang="en-US" altLang="ja-JP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36</a:t>
            </a:r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協定締結にあたっての留意点及び</a:t>
            </a:r>
            <a:r>
              <a:rPr lang="en-US" altLang="ja-JP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36</a:t>
            </a:r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協定届</a:t>
            </a:r>
            <a:r>
              <a:rPr lang="en-US" altLang="ja-JP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新様式）の記載方法について</a:t>
            </a:r>
            <a:endParaRPr lang="en-US" altLang="ja-JP" sz="11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defRPr/>
            </a:pPr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　・年次有給休暇の時季指定義務について</a:t>
            </a:r>
            <a:endParaRPr lang="en-US" altLang="ja-JP" sz="11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defRPr/>
            </a:pPr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　・労働時間の状況把握について</a:t>
            </a:r>
            <a:endParaRPr lang="en-US" altLang="ja-JP" sz="11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defRPr/>
            </a:pPr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・改正後のパートタイム・有期雇用労働法で求められる企業の対応について　</a:t>
            </a:r>
            <a:endParaRPr lang="en-US" altLang="ja-JP" sz="11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defRPr/>
            </a:pPr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②</a:t>
            </a:r>
            <a:r>
              <a:rPr lang="ja-JP" altLang="en-US" sz="11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中小企業の対応事例について</a:t>
            </a:r>
            <a:endParaRPr lang="en-US" altLang="ja-JP" sz="11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defRPr/>
            </a:pPr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③</a:t>
            </a:r>
            <a:r>
              <a:rPr lang="ja-JP" altLang="en-US" sz="11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神奈川県の取り組みについて</a:t>
            </a:r>
            <a:endParaRPr lang="en-US" altLang="ja-JP" sz="11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defRPr/>
            </a:pP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（第二部：午後</a:t>
            </a:r>
            <a:r>
              <a:rPr lang="en-US" altLang="ja-JP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時</a:t>
            </a:r>
            <a:r>
              <a:rPr lang="en-US" altLang="ja-JP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</a:t>
            </a:r>
            <a:r>
              <a:rPr lang="en-US" altLang="ja-JP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~5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時）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endParaRPr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defRPr/>
            </a:pPr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④</a:t>
            </a:r>
            <a:r>
              <a:rPr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個別相談会</a:t>
            </a:r>
            <a:endParaRPr lang="en-US" altLang="ja-JP" sz="12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defRPr/>
            </a:pPr>
            <a:endParaRPr lang="en-US" altLang="ja-JP" sz="8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defRPr/>
            </a:pPr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①神奈川労働局 横浜南労働基準監督署 署長　 古屋　　強　氏</a:t>
            </a:r>
            <a:endParaRPr lang="en-US" altLang="ja-JP" sz="11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defRPr/>
            </a:pPr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　     </a:t>
            </a:r>
            <a:r>
              <a:rPr lang="en-US" altLang="ja-JP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〃</a:t>
            </a:r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        雇用環境・均等部指導課 指導課長   黒沢　　武　氏</a:t>
            </a:r>
            <a:endParaRPr lang="en-US" altLang="ja-JP" sz="11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defRPr/>
            </a:pPr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②神奈川働き方改革推進支援センター</a:t>
            </a:r>
            <a:r>
              <a:rPr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特定社会保険労務士　 小澤　悦子　氏　</a:t>
            </a:r>
            <a:endParaRPr lang="en-US" altLang="ja-JP" sz="11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defRPr/>
            </a:pPr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③神奈川県産業労働局労働部雇用労政課労政グループリーダー　牧　洋樹　氏</a:t>
            </a:r>
            <a:endParaRPr lang="en-US" altLang="ja-JP" sz="11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spcBef>
                <a:spcPts val="0"/>
              </a:spcBef>
              <a:defRPr/>
            </a:pPr>
            <a:endParaRPr lang="en-US" altLang="ja-JP" sz="10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spcBef>
                <a:spcPts val="0"/>
              </a:spcBef>
              <a:defRPr/>
            </a:pP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 下記参加</a:t>
            </a:r>
            <a:r>
              <a:rPr lang="ja-JP" altLang="ja-JP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申込書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</a:t>
            </a:r>
            <a:r>
              <a:rPr lang="ja-JP" altLang="ja-JP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必要事項を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ご</a:t>
            </a:r>
            <a:r>
              <a:rPr lang="ja-JP" altLang="ja-JP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記入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のうえ、切り取らずに</a:t>
            </a:r>
            <a:r>
              <a:rPr lang="ja-JP" altLang="ja-JP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ＦＡＸ</a:t>
            </a: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045-671-7496</a:t>
            </a: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にて    　  </a:t>
            </a:r>
            <a:endParaRPr lang="en-US" altLang="ja-JP" sz="10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spcBef>
                <a:spcPts val="0"/>
              </a:spcBef>
              <a:defRPr/>
            </a:pPr>
            <a:r>
              <a:rPr lang="en-US" altLang="ja-JP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お</a:t>
            </a:r>
            <a:r>
              <a:rPr lang="ja-JP" altLang="ja-JP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申込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みください。個別相談は、該当する箇所に丸印を囲んで下さい。予約状況によっては、      </a:t>
            </a:r>
            <a:endParaRPr lang="en-US" altLang="ja-JP" sz="10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spcBef>
                <a:spcPts val="0"/>
              </a:spcBef>
              <a:defRPr/>
            </a:pPr>
            <a:r>
              <a:rPr lang="en-US" altLang="ja-JP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別の日時で対応させていただきますので、あらかじめご了承ください                               </a:t>
            </a:r>
            <a:endParaRPr lang="en-US" altLang="ja-JP" sz="10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spcBef>
                <a:spcPts val="0"/>
              </a:spcBef>
              <a:defRPr/>
            </a:pPr>
            <a:r>
              <a:rPr lang="en-US" altLang="ja-JP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※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受講票は、送付いたしません。定員（</a:t>
            </a:r>
            <a:r>
              <a:rPr lang="en-US" altLang="ja-JP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120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名）に達した場合のみ、当所より電話にて</a:t>
            </a:r>
            <a:endParaRPr lang="en-US" altLang="ja-JP" sz="10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spcBef>
                <a:spcPts val="0"/>
              </a:spcBef>
              <a:defRPr/>
            </a:pPr>
            <a:r>
              <a:rPr lang="en-US" altLang="ja-JP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ご連絡 いたします。</a:t>
            </a:r>
            <a:endParaRPr lang="en-US" altLang="ja-JP" sz="10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spcBef>
                <a:spcPts val="0"/>
              </a:spcBef>
              <a:defRPr/>
            </a:pPr>
            <a:r>
              <a:rPr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 主催</a:t>
            </a:r>
            <a:r>
              <a:rPr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lang="zh-CN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横浜商工会議所</a:t>
            </a:r>
            <a:r>
              <a:rPr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中小企業相談部　担当：渡辺、岩橋</a:t>
            </a:r>
            <a:r>
              <a:rPr lang="en-US" altLang="ja-JP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TEL</a:t>
            </a:r>
            <a:r>
              <a:rPr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lang="en-US" altLang="ja-JP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045-671-7463</a:t>
            </a:r>
            <a:endParaRPr lang="en-US" altLang="ja-JP" sz="105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spcBef>
                <a:spcPts val="0"/>
              </a:spcBef>
              <a:defRPr/>
            </a:pPr>
            <a:endParaRPr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spcBef>
                <a:spcPts val="0"/>
              </a:spcBef>
              <a:defRPr/>
            </a:pP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　　　　　　　　　　　　　　</a:t>
            </a:r>
            <a:endParaRPr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spcBef>
                <a:spcPts val="0"/>
              </a:spcBef>
              <a:defRPr/>
            </a:pP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</a:t>
            </a:r>
            <a:endParaRPr lang="en-US" altLang="ja-JP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1" name="正方形/長方形 40"/>
          <p:cNvSpPr/>
          <p:nvPr/>
        </p:nvSpPr>
        <p:spPr bwMode="auto">
          <a:xfrm>
            <a:off x="183544" y="2564398"/>
            <a:ext cx="661673" cy="4359204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/>
          <a:lstStyle/>
          <a:p>
            <a:pPr algn="ctr" eaLnBrk="1" hangingPunct="1">
              <a:lnSpc>
                <a:spcPts val="300"/>
              </a:lnSpc>
              <a:spcBef>
                <a:spcPts val="0"/>
              </a:spcBef>
              <a:defRPr/>
            </a:pPr>
            <a:endParaRPr lang="en-US" altLang="ja-JP" sz="1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/>
          <p:cNvSpPr>
            <a:spLocks/>
          </p:cNvSpPr>
          <p:nvPr/>
        </p:nvSpPr>
        <p:spPr>
          <a:xfrm>
            <a:off x="70087" y="436643"/>
            <a:ext cx="6743289" cy="915957"/>
          </a:xfrm>
          <a:prstGeom prst="rect">
            <a:avLst/>
          </a:prstGeom>
          <a:noFill/>
          <a:ln>
            <a:noFill/>
          </a:ln>
        </p:spPr>
        <p:txBody>
          <a:bodyPr wrap="square" lIns="0" tIns="72000" rIns="0" bIns="0" anchor="ctr" anchorCtr="0">
            <a:noAutofit/>
          </a:bodyPr>
          <a:lstStyle/>
          <a:p>
            <a:r>
              <a:rPr lang="ja-JP" altLang="en-US" sz="2400" b="1" spc="3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100" b="1" spc="300" dirty="0" smtClean="0">
                <a:latin typeface="ＭＳ Ｐゴシック" panose="020B0600070205080204" pitchFamily="50" charset="-128"/>
                <a:cs typeface="Meiryo UI" panose="020B0604030504040204" pitchFamily="50" charset="-128"/>
              </a:rPr>
              <a:t>平</a:t>
            </a:r>
            <a:endParaRPr lang="en-US" altLang="ja-JP" sz="1100" b="1" spc="300" dirty="0" smtClean="0">
              <a:latin typeface="ＭＳ Ｐゴシック" panose="020B060007020508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b="1" spc="300" dirty="0" smtClean="0">
                <a:latin typeface="ＭＳ Ｐゴシック" panose="020B0600070205080204" pitchFamily="50" charset="-128"/>
                <a:cs typeface="Meiryo UI" panose="020B0604030504040204" pitchFamily="50" charset="-128"/>
              </a:rPr>
              <a:t>　　　　　　　</a:t>
            </a:r>
            <a:r>
              <a:rPr lang="ja-JP" altLang="en-US" sz="2800" b="1" spc="300" dirty="0" smtClean="0">
                <a:latin typeface="ＭＳ Ｐゴシック" panose="020B0600070205080204" pitchFamily="50" charset="-128"/>
                <a:cs typeface="Meiryo UI" panose="020B0604030504040204" pitchFamily="50" charset="-128"/>
              </a:rPr>
              <a:t>中小企業働き方改革セミナー</a:t>
            </a:r>
            <a:endParaRPr lang="en-US" altLang="ja-JP" sz="2800" b="1" spc="300" dirty="0">
              <a:latin typeface="ＭＳ Ｐゴシック" panose="020B0600070205080204" pitchFamily="50" charset="-128"/>
              <a:cs typeface="Meiryo UI" panose="020B0604030504040204" pitchFamily="50" charset="-128"/>
            </a:endParaRPr>
          </a:p>
          <a:p>
            <a:r>
              <a:rPr lang="ja-JP" altLang="en-US" sz="900" spc="300" dirty="0" smtClean="0">
                <a:latin typeface="ＭＳ Ｐゴシック" panose="020B0600070205080204" pitchFamily="50" charset="-128"/>
                <a:cs typeface="Meiryo UI" panose="020B0604030504040204" pitchFamily="50" charset="-128"/>
              </a:rPr>
              <a:t>　　　　　　　　</a:t>
            </a:r>
            <a:endParaRPr lang="en-US" altLang="ja-JP" sz="900" spc="300" dirty="0" smtClean="0">
              <a:latin typeface="ＭＳ Ｐゴシック" panose="020B0600070205080204" pitchFamily="50" charset="-128"/>
              <a:cs typeface="Meiryo UI" panose="020B0604030504040204" pitchFamily="50" charset="-128"/>
            </a:endParaRPr>
          </a:p>
          <a:p>
            <a:r>
              <a:rPr lang="ja-JP" altLang="en-US" sz="900" spc="300" dirty="0">
                <a:latin typeface="ＭＳ Ｐゴシック" panose="020B060007020508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900" spc="300" dirty="0" smtClean="0">
                <a:latin typeface="ＭＳ Ｐゴシック" panose="020B060007020508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900" spc="300" dirty="0" smtClean="0">
                <a:solidFill>
                  <a:schemeClr val="accent2">
                    <a:lumMod val="75000"/>
                  </a:schemeClr>
                </a:solidFill>
                <a:latin typeface="ＭＳ Ｐゴシック" panose="020B0600070205080204" pitchFamily="50" charset="-128"/>
                <a:cs typeface="Meiryo UI" panose="020B0604030504040204" pitchFamily="50" charset="-128"/>
              </a:rPr>
              <a:t>共催 ： 厚生労働省神奈川労働局・神奈川県・神奈川働き方改革推進支援センター</a:t>
            </a:r>
            <a:endParaRPr lang="en-US" altLang="ja-JP" sz="900" spc="300" dirty="0" smtClean="0">
              <a:solidFill>
                <a:schemeClr val="accent2">
                  <a:lumMod val="75000"/>
                </a:schemeClr>
              </a:solidFill>
              <a:latin typeface="ＭＳ Ｐゴシック" panose="020B0600070205080204" pitchFamily="50" charset="-128"/>
              <a:cs typeface="Meiryo UI" panose="020B0604030504040204" pitchFamily="50" charset="-128"/>
            </a:endParaRPr>
          </a:p>
          <a:p>
            <a:r>
              <a:rPr lang="ja-JP" altLang="en-US" sz="900" spc="300" dirty="0">
                <a:solidFill>
                  <a:schemeClr val="accent2">
                    <a:lumMod val="75000"/>
                  </a:schemeClr>
                </a:solidFill>
                <a:latin typeface="ＭＳ Ｐゴシック" panose="020B060007020508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900" spc="300" dirty="0" smtClean="0">
                <a:solidFill>
                  <a:schemeClr val="accent2">
                    <a:lumMod val="75000"/>
                  </a:schemeClr>
                </a:solidFill>
                <a:latin typeface="ＭＳ Ｐゴシック" panose="020B0600070205080204" pitchFamily="50" charset="-128"/>
                <a:cs typeface="Meiryo UI" panose="020B0604030504040204" pitchFamily="50" charset="-128"/>
              </a:rPr>
              <a:t>　　協力 ： </a:t>
            </a:r>
            <a:r>
              <a:rPr lang="ja-JP" altLang="en-US" sz="1050" spc="300" dirty="0" smtClean="0">
                <a:solidFill>
                  <a:schemeClr val="accent2">
                    <a:lumMod val="75000"/>
                  </a:schemeClr>
                </a:solidFill>
                <a:latin typeface="ＭＳ Ｐゴシック" panose="020B0600070205080204" pitchFamily="50" charset="-128"/>
                <a:cs typeface="Meiryo UI" panose="020B0604030504040204" pitchFamily="50" charset="-128"/>
              </a:rPr>
              <a:t>横浜</a:t>
            </a:r>
            <a:r>
              <a:rPr lang="ja-JP" altLang="en-US" sz="1050" spc="300" dirty="0">
                <a:solidFill>
                  <a:schemeClr val="accent2">
                    <a:lumMod val="75000"/>
                  </a:schemeClr>
                </a:solidFill>
                <a:latin typeface="ＭＳ Ｐゴシック" panose="020B0600070205080204" pitchFamily="50" charset="-128"/>
                <a:cs typeface="Meiryo UI" panose="020B0604030504040204" pitchFamily="50" charset="-128"/>
              </a:rPr>
              <a:t>商工会議所中小企業委員会</a:t>
            </a:r>
            <a:endParaRPr lang="en-US" altLang="ja-JP" sz="1050" spc="300" dirty="0" smtClean="0">
              <a:solidFill>
                <a:schemeClr val="accent2">
                  <a:lumMod val="75000"/>
                </a:schemeClr>
              </a:solidFill>
              <a:latin typeface="ＭＳ Ｐゴシック" panose="020B0600070205080204" pitchFamily="50" charset="-128"/>
              <a:cs typeface="Meiryo UI" panose="020B0604030504040204" pitchFamily="50" charset="-128"/>
            </a:endParaRPr>
          </a:p>
          <a:p>
            <a:endParaRPr lang="en-US" altLang="ja-JP" sz="1050" b="1" spc="300" dirty="0">
              <a:solidFill>
                <a:schemeClr val="accent2">
                  <a:lumMod val="75000"/>
                </a:schemeClr>
              </a:solidFill>
              <a:latin typeface="ＭＳ Ｐゴシック" panose="020B0600070205080204" pitchFamily="50" charset="-128"/>
              <a:cs typeface="Meiryo UI" panose="020B0604030504040204" pitchFamily="50" charset="-128"/>
            </a:endParaRPr>
          </a:p>
          <a:p>
            <a:endParaRPr lang="en-US" altLang="ja-JP" sz="1000" b="1" spc="300" dirty="0">
              <a:latin typeface="ＭＳ Ｐゴシック" panose="020B060007020508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86225" y="1501809"/>
            <a:ext cx="6685549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260"/>
              </a:lnSpc>
            </a:pP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当所では、国・神奈川県などとともに、中小企業の働き方改革の取組みを支援するためのセミナーを下記のとおり開催することとなりま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した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260"/>
              </a:lnSpc>
            </a:pP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本セミナー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では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２０２０年４月から導入される中小企業に対する時間外労働の上限規制など、実務上押さえておくべきポイントについて、わかりやすくご説明すると共に、中小企業の対応事例並びに神奈川県の取り組みについて、ご紹介させていただきますので、奮ってご参加ください。　　　　　　　　　　</a:t>
            </a:r>
            <a:endParaRPr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260"/>
              </a:lnSpc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なお、セミナー終了後、個別相談会も開催します。ご希望の方は、お早めにお申込みください。</a:t>
            </a:r>
            <a:endParaRPr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テキスト ボックス 51"/>
          <p:cNvSpPr txBox="1">
            <a:spLocks noChangeArrowheads="1"/>
          </p:cNvSpPr>
          <p:nvPr/>
        </p:nvSpPr>
        <p:spPr bwMode="auto">
          <a:xfrm>
            <a:off x="70087" y="9239363"/>
            <a:ext cx="67432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85725" indent="-85725" eaLnBrk="1" hangingPunct="1">
              <a:defRPr/>
            </a:pPr>
            <a:r>
              <a:rPr lang="ja-JP" altLang="en-US" sz="900" dirty="0" smtClean="0"/>
              <a:t>　</a:t>
            </a:r>
            <a:endParaRPr lang="en-US" altLang="ja-JP" sz="900" dirty="0"/>
          </a:p>
          <a:p>
            <a:pPr marL="85725" indent="-85725" eaLnBrk="1" hangingPunct="1">
              <a:defRPr/>
            </a:pPr>
            <a:r>
              <a:rPr lang="ja-JP" altLang="ja-JP" sz="900" dirty="0" smtClean="0"/>
              <a:t>※</a:t>
            </a:r>
            <a:r>
              <a:rPr lang="ja-JP" altLang="ja-JP" sz="900" dirty="0"/>
              <a:t>ご記入頂きました情報は本事業運営で利用するほか、当所からの各種連絡、情報提供のために利用することがあります。　　　　　　　　　　　</a:t>
            </a:r>
            <a:endParaRPr lang="en-US" altLang="ja-JP" sz="900" dirty="0">
              <a:latin typeface="+mn-ea"/>
              <a:ea typeface="+mn-ea"/>
            </a:endParaRPr>
          </a:p>
        </p:txBody>
      </p:sp>
      <p:sp>
        <p:nvSpPr>
          <p:cNvPr id="18" name="テキスト ボックス 51"/>
          <p:cNvSpPr txBox="1">
            <a:spLocks noChangeArrowheads="1"/>
          </p:cNvSpPr>
          <p:nvPr/>
        </p:nvSpPr>
        <p:spPr bwMode="auto">
          <a:xfrm>
            <a:off x="272511" y="6757014"/>
            <a:ext cx="6340071" cy="877163"/>
          </a:xfrm>
          <a:prstGeom prst="rect">
            <a:avLst/>
          </a:prstGeom>
          <a:noFill/>
          <a:ln w="9525">
            <a:noFill/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ja-JP" altLang="en-US" sz="1000" dirty="0" smtClean="0">
                <a:latin typeface="+mn-ea"/>
                <a:ea typeface="+mn-ea"/>
              </a:rPr>
              <a:t>　　　　　　　</a:t>
            </a:r>
            <a:r>
              <a:rPr lang="ja-JP" altLang="en-US" sz="800" b="1" u="sng" dirty="0" smtClean="0">
                <a:latin typeface="+mn-ea"/>
                <a:ea typeface="+mn-ea"/>
              </a:rPr>
              <a:t>　</a:t>
            </a:r>
            <a:r>
              <a:rPr lang="ja-JP" altLang="en-US" sz="800" u="sng" dirty="0" smtClean="0">
                <a:latin typeface="+mn-ea"/>
                <a:ea typeface="+mn-ea"/>
              </a:rPr>
              <a:t>　　　　　　　　　　　　　　　　　　　　　　　　　　　　　　　　</a:t>
            </a:r>
            <a:r>
              <a:rPr lang="ja-JP" altLang="en-US" sz="800" b="1" dirty="0" smtClean="0">
                <a:latin typeface="+mn-ea"/>
                <a:ea typeface="+mn-ea"/>
              </a:rPr>
              <a:t>　　　　　　　　　　　　　　　　　　　　　　　　　　　　　　　　　　　　　　　　　　　　　</a:t>
            </a:r>
            <a:endParaRPr lang="en-US" altLang="ja-JP" sz="800" b="1" dirty="0" smtClean="0">
              <a:latin typeface="+mn-ea"/>
              <a:ea typeface="+mn-ea"/>
            </a:endParaRPr>
          </a:p>
          <a:p>
            <a:pPr eaLnBrk="1" hangingPunct="1">
              <a:lnSpc>
                <a:spcPct val="150000"/>
              </a:lnSpc>
            </a:pPr>
            <a:r>
              <a:rPr lang="ja-JP" altLang="en-US" sz="1200" b="1" dirty="0" smtClean="0">
                <a:latin typeface="+mn-ea"/>
                <a:ea typeface="+mn-ea"/>
              </a:rPr>
              <a:t>　　　　　　　　　　　　　　　＜中小企業働き方改革セミナー</a:t>
            </a:r>
            <a:r>
              <a:rPr lang="ja-JP" altLang="ja-JP" sz="1200" b="1" dirty="0" smtClean="0">
                <a:latin typeface="+mn-ea"/>
                <a:ea typeface="+mn-ea"/>
              </a:rPr>
              <a:t>参加申込書</a:t>
            </a:r>
            <a:r>
              <a:rPr lang="ja-JP" altLang="en-US" sz="1200" b="1" dirty="0" smtClean="0">
                <a:latin typeface="+mn-ea"/>
                <a:ea typeface="+mn-ea"/>
              </a:rPr>
              <a:t>＞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lnSpc>
                <a:spcPct val="150000"/>
              </a:lnSpc>
            </a:pPr>
            <a:endParaRPr lang="en-US" altLang="ja-JP" sz="1200" b="1" dirty="0">
              <a:latin typeface="+mn-ea"/>
              <a:ea typeface="+mn-ea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114710" y="115791"/>
            <a:ext cx="866018" cy="732753"/>
          </a:xfrm>
          <a:prstGeom prst="roundRect">
            <a:avLst>
              <a:gd name="adj" fmla="val 23749"/>
            </a:avLst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b" anchorCtr="0"/>
          <a:lstStyle/>
          <a:p>
            <a:pPr algn="ctr"/>
            <a:r>
              <a:rPr kumimoji="1" lang="ja-JP" altLang="en-US" sz="1600" b="1" i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受講料</a:t>
            </a:r>
            <a:endParaRPr kumimoji="1" lang="en-US" altLang="ja-JP" sz="1600" b="1" i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sz="1600" b="1" i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無料</a:t>
            </a:r>
          </a:p>
        </p:txBody>
      </p:sp>
      <p:cxnSp>
        <p:nvCxnSpPr>
          <p:cNvPr id="23" name="直線コネクタ 22"/>
          <p:cNvCxnSpPr/>
          <p:nvPr/>
        </p:nvCxnSpPr>
        <p:spPr>
          <a:xfrm>
            <a:off x="0" y="1424608"/>
            <a:ext cx="6840438" cy="0"/>
          </a:xfrm>
          <a:prstGeom prst="line">
            <a:avLst/>
          </a:prstGeom>
          <a:ln w="50800" cmpd="dbl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ホームベース 23"/>
          <p:cNvSpPr/>
          <p:nvPr/>
        </p:nvSpPr>
        <p:spPr>
          <a:xfrm>
            <a:off x="202412" y="2581578"/>
            <a:ext cx="725176" cy="283190"/>
          </a:xfrm>
          <a:prstGeom prst="homePlate">
            <a:avLst>
              <a:gd name="adj" fmla="val 21453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0" rtlCol="0" anchor="ctr"/>
          <a:lstStyle/>
          <a:p>
            <a:pPr algn="ctr"/>
            <a:r>
              <a:rPr lang="ja-JP" altLang="en-US" sz="1200" b="1" dirty="0">
                <a:solidFill>
                  <a:schemeClr val="tx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　時</a:t>
            </a:r>
            <a:endParaRPr kumimoji="1" lang="ja-JP" altLang="en-US" sz="1200" b="1" dirty="0">
              <a:solidFill>
                <a:schemeClr val="tx2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5" name="ホームベース 24"/>
          <p:cNvSpPr/>
          <p:nvPr/>
        </p:nvSpPr>
        <p:spPr>
          <a:xfrm>
            <a:off x="192857" y="2952309"/>
            <a:ext cx="725176" cy="288032"/>
          </a:xfrm>
          <a:prstGeom prst="homePlate">
            <a:avLst>
              <a:gd name="adj" fmla="val 21453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 algn="ctr"/>
            <a:r>
              <a:rPr lang="ja-JP" altLang="en-US" sz="1200" b="1" dirty="0">
                <a:solidFill>
                  <a:schemeClr val="tx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会　場</a:t>
            </a:r>
            <a:endParaRPr kumimoji="1" lang="ja-JP" altLang="en-US" sz="1200" b="1" dirty="0">
              <a:solidFill>
                <a:schemeClr val="tx2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6" name="ホームベース 25"/>
          <p:cNvSpPr/>
          <p:nvPr/>
        </p:nvSpPr>
        <p:spPr>
          <a:xfrm>
            <a:off x="192857" y="3434755"/>
            <a:ext cx="725176" cy="294109"/>
          </a:xfrm>
          <a:prstGeom prst="homePlate">
            <a:avLst>
              <a:gd name="adj" fmla="val 21453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0" rtlCol="0" anchor="ctr"/>
          <a:lstStyle/>
          <a:p>
            <a:pPr algn="ctr"/>
            <a:r>
              <a:rPr kumimoji="1" lang="ja-JP" altLang="en-US" sz="1200" b="1" dirty="0">
                <a:solidFill>
                  <a:schemeClr val="tx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内　容</a:t>
            </a:r>
          </a:p>
        </p:txBody>
      </p:sp>
      <p:sp>
        <p:nvSpPr>
          <p:cNvPr id="31" name="ホームベース 30"/>
          <p:cNvSpPr/>
          <p:nvPr/>
        </p:nvSpPr>
        <p:spPr>
          <a:xfrm>
            <a:off x="192857" y="5232631"/>
            <a:ext cx="723485" cy="360040"/>
          </a:xfrm>
          <a:prstGeom prst="homePlate">
            <a:avLst>
              <a:gd name="adj" fmla="val 21453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0" rtlCol="0" anchor="ctr"/>
          <a:lstStyle/>
          <a:p>
            <a:pPr algn="ctr"/>
            <a:r>
              <a:rPr lang="ja-JP" altLang="en-US" sz="1200" b="1" dirty="0" smtClean="0">
                <a:solidFill>
                  <a:schemeClr val="tx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講師名</a:t>
            </a:r>
            <a:endParaRPr kumimoji="1" lang="ja-JP" altLang="en-US" sz="1200" b="1" dirty="0">
              <a:solidFill>
                <a:schemeClr val="tx2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2" name="ホームベース 31"/>
          <p:cNvSpPr/>
          <p:nvPr/>
        </p:nvSpPr>
        <p:spPr>
          <a:xfrm>
            <a:off x="195882" y="6033120"/>
            <a:ext cx="695590" cy="504056"/>
          </a:xfrm>
          <a:prstGeom prst="homePlate">
            <a:avLst>
              <a:gd name="adj" fmla="val 21453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0" rtlCol="0" anchor="ctr"/>
          <a:lstStyle/>
          <a:p>
            <a:pPr algn="ctr"/>
            <a:r>
              <a:rPr lang="ja-JP" altLang="en-US" sz="1200" b="1" dirty="0">
                <a:solidFill>
                  <a:schemeClr val="tx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申込み</a:t>
            </a:r>
            <a:endParaRPr kumimoji="1" lang="ja-JP" altLang="en-US" sz="1200" b="1" dirty="0">
              <a:solidFill>
                <a:schemeClr val="tx2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3" name="ホームベース 32"/>
          <p:cNvSpPr/>
          <p:nvPr/>
        </p:nvSpPr>
        <p:spPr>
          <a:xfrm>
            <a:off x="168437" y="6757014"/>
            <a:ext cx="723035" cy="298174"/>
          </a:xfrm>
          <a:prstGeom prst="homePlate">
            <a:avLst>
              <a:gd name="adj" fmla="val 21453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0" rtlCol="0" anchor="ctr"/>
          <a:lstStyle/>
          <a:p>
            <a:pPr algn="ctr"/>
            <a:r>
              <a:rPr kumimoji="1" lang="ja-JP" altLang="en-US" sz="1200" b="1" dirty="0">
                <a:solidFill>
                  <a:schemeClr val="tx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問合せ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168437" y="2564398"/>
            <a:ext cx="6476504" cy="4498336"/>
          </a:xfrm>
          <a:prstGeom prst="rect">
            <a:avLst/>
          </a:prstGeom>
          <a:noFill/>
          <a:ln w="15875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26" name="Picture 2" descr="C:\Users\usr2100385\Desktop\営業1部\LINE\LINE@\補助金\補助金3次\チラシ\header_logo0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4722" y="43520"/>
            <a:ext cx="2707391" cy="4091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図 7">
            <a:extLst>
              <a:ext uri="{FF2B5EF4-FFF2-40B4-BE49-F238E27FC236}">
                <a16:creationId xmlns="" xmlns:a16="http://schemas.microsoft.com/office/drawing/2014/main" id="{A7550C94-BED4-40A9-B785-C9854CA5D1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2213" y="476957"/>
            <a:ext cx="1038225" cy="1039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ln w="3175"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algn="just">
          <a:lnSpc>
            <a:spcPts val="1200"/>
          </a:lnSpc>
          <a:spcAft>
            <a:spcPts val="0"/>
          </a:spcAft>
          <a:defRPr kumimoji="0" sz="1000" dirty="0" smtClean="0">
            <a:solidFill>
              <a:schemeClr val="tx1"/>
            </a:solidFill>
            <a:latin typeface="メイリオ" panose="020B0604030504040204" pitchFamily="50" charset="-128"/>
            <a:ea typeface="メイリオ" panose="020B0604030504040204" pitchFamily="50" charset="-128"/>
          </a:defRPr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tx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12061</TotalTime>
  <Words>90</Words>
  <Application>Microsoft Office PowerPoint</Application>
  <PresentationFormat>A4 210 x 297 mm</PresentationFormat>
  <Paragraphs>61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tosho</dc:creator>
  <cp:lastModifiedBy>ycci</cp:lastModifiedBy>
  <cp:revision>685</cp:revision>
  <cp:lastPrinted>2019-09-13T05:39:02Z</cp:lastPrinted>
  <dcterms:created xsi:type="dcterms:W3CDTF">2010-08-17T04:51:37Z</dcterms:created>
  <dcterms:modified xsi:type="dcterms:W3CDTF">2019-10-03T04:32:38Z</dcterms:modified>
</cp:coreProperties>
</file>